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7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Funnel Display" panose="020B0604020202020204" charset="0"/>
      <p:regular r:id="rId15"/>
    </p:embeddedFont>
    <p:embeddedFont>
      <p:font typeface="Funnel Sans" panose="020B0604020202020204" charset="0"/>
      <p:regular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orient="horz" pos="44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0" d="100"/>
          <a:sy n="60" d="100"/>
        </p:scale>
        <p:origin x="833" y="381"/>
      </p:cViewPr>
      <p:guideLst>
        <p:guide orient="horz" pos="912"/>
        <p:guide orient="horz" pos="4416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1153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A6707-2E56-78FB-D7A6-78A399DAD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A9AFD-D385-0C35-1238-79AAA67369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801275-7E82-A74C-DCA4-F98B51E80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A702A-FD28-8A0C-5BA1-F7DEB01D24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16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045E0-AF9C-AA73-F422-4EBF801C4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B28F4B-5BE3-8343-1FBD-722DCCC240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50498B-235C-0AEB-458A-FC1D56840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B83EC-356F-7C02-4AFF-51867462E3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7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278070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Marketing Performance Analysis &amp; ROI Prediction</a:t>
            </a:r>
            <a:endParaRPr lang="en-US" sz="4400" dirty="0"/>
          </a:p>
        </p:txBody>
      </p:sp>
      <p:sp>
        <p:nvSpPr>
          <p:cNvPr id="6" name="Text 2"/>
          <p:cNvSpPr/>
          <p:nvPr/>
        </p:nvSpPr>
        <p:spPr>
          <a:xfrm>
            <a:off x="6324124" y="4284464"/>
            <a:ext cx="5561886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Insights + Machine Learning Model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6324124" y="506575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Presented by: Your Name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064" y="562570"/>
            <a:ext cx="7737872" cy="945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Machine Learning Model: Predicting Future ROI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703064" y="1809155"/>
            <a:ext cx="7737872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We've developed a Random Forest Regressor model to accurately predict campaign ROI, leveraging key performance drivers.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3064" y="2979063"/>
            <a:ext cx="3768447" cy="2401253"/>
          </a:xfrm>
          <a:prstGeom prst="roundRect">
            <a:avLst>
              <a:gd name="adj" fmla="val 4570"/>
            </a:avLst>
          </a:prstGeom>
          <a:solidFill>
            <a:srgbClr val="FAF5EB"/>
          </a:solidFill>
          <a:ln/>
        </p:spPr>
      </p:sp>
      <p:sp>
        <p:nvSpPr>
          <p:cNvPr id="6" name="Shape 3"/>
          <p:cNvSpPr/>
          <p:nvPr/>
        </p:nvSpPr>
        <p:spPr>
          <a:xfrm>
            <a:off x="703064" y="2956203"/>
            <a:ext cx="3768447" cy="91440"/>
          </a:xfrm>
          <a:prstGeom prst="roundRect">
            <a:avLst>
              <a:gd name="adj" fmla="val 92271"/>
            </a:avLst>
          </a:prstGeom>
          <a:solidFill>
            <a:srgbClr val="3371A5"/>
          </a:solidFill>
          <a:ln/>
        </p:spPr>
      </p:sp>
      <p:sp>
        <p:nvSpPr>
          <p:cNvPr id="7" name="Shape 4"/>
          <p:cNvSpPr/>
          <p:nvPr/>
        </p:nvSpPr>
        <p:spPr>
          <a:xfrm>
            <a:off x="2285940" y="2677835"/>
            <a:ext cx="602575" cy="602575"/>
          </a:xfrm>
          <a:prstGeom prst="roundRect">
            <a:avLst>
              <a:gd name="adj" fmla="val 151749"/>
            </a:avLst>
          </a:prstGeom>
          <a:solidFill>
            <a:srgbClr val="3371A5"/>
          </a:solidFill>
          <a:ln/>
        </p:spPr>
      </p:sp>
      <p:sp>
        <p:nvSpPr>
          <p:cNvPr id="8" name="Text 5"/>
          <p:cNvSpPr/>
          <p:nvPr/>
        </p:nvSpPr>
        <p:spPr>
          <a:xfrm>
            <a:off x="2466677" y="2828449"/>
            <a:ext cx="24098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26783" y="3481268"/>
            <a:ext cx="3321010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Model Type: Random Forest Regressor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26783" y="4192548"/>
            <a:ext cx="3321010" cy="964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Selected for its ability to handle complex, non-linear relationships and robustness to noisy data.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4672370" y="2979063"/>
            <a:ext cx="3768566" cy="2401253"/>
          </a:xfrm>
          <a:prstGeom prst="roundRect">
            <a:avLst>
              <a:gd name="adj" fmla="val 4570"/>
            </a:avLst>
          </a:prstGeom>
          <a:solidFill>
            <a:srgbClr val="FAF5EB"/>
          </a:solidFill>
          <a:ln/>
        </p:spPr>
      </p:sp>
      <p:sp>
        <p:nvSpPr>
          <p:cNvPr id="12" name="Shape 9"/>
          <p:cNvSpPr/>
          <p:nvPr/>
        </p:nvSpPr>
        <p:spPr>
          <a:xfrm>
            <a:off x="4672370" y="2956203"/>
            <a:ext cx="3768566" cy="91440"/>
          </a:xfrm>
          <a:prstGeom prst="roundRect">
            <a:avLst>
              <a:gd name="adj" fmla="val 92271"/>
            </a:avLst>
          </a:prstGeom>
          <a:solidFill>
            <a:srgbClr val="3371A5"/>
          </a:solidFill>
          <a:ln/>
        </p:spPr>
      </p:sp>
      <p:sp>
        <p:nvSpPr>
          <p:cNvPr id="13" name="Shape 10"/>
          <p:cNvSpPr/>
          <p:nvPr/>
        </p:nvSpPr>
        <p:spPr>
          <a:xfrm>
            <a:off x="6255365" y="2677835"/>
            <a:ext cx="602575" cy="602575"/>
          </a:xfrm>
          <a:prstGeom prst="roundRect">
            <a:avLst>
              <a:gd name="adj" fmla="val 151749"/>
            </a:avLst>
          </a:prstGeom>
          <a:solidFill>
            <a:srgbClr val="3371A5"/>
          </a:solidFill>
          <a:ln/>
        </p:spPr>
      </p:sp>
      <p:sp>
        <p:nvSpPr>
          <p:cNvPr id="14" name="Text 11"/>
          <p:cNvSpPr/>
          <p:nvPr/>
        </p:nvSpPr>
        <p:spPr>
          <a:xfrm>
            <a:off x="6436102" y="2828449"/>
            <a:ext cx="24098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4896088" y="3481268"/>
            <a:ext cx="2363272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Features Utilized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4896088" y="3897154"/>
            <a:ext cx="3321129" cy="964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Engagement Score, Acquisition Cost, Channel, and Duration are the primary inputs for ROI prediction.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03064" y="5882402"/>
            <a:ext cx="7737872" cy="1784509"/>
          </a:xfrm>
          <a:prstGeom prst="roundRect">
            <a:avLst>
              <a:gd name="adj" fmla="val 6149"/>
            </a:avLst>
          </a:prstGeom>
          <a:solidFill>
            <a:srgbClr val="FAF5EB"/>
          </a:solidFill>
          <a:ln/>
        </p:spPr>
      </p:sp>
      <p:sp>
        <p:nvSpPr>
          <p:cNvPr id="18" name="Shape 15"/>
          <p:cNvSpPr/>
          <p:nvPr/>
        </p:nvSpPr>
        <p:spPr>
          <a:xfrm>
            <a:off x="703064" y="5859542"/>
            <a:ext cx="7737872" cy="91440"/>
          </a:xfrm>
          <a:prstGeom prst="roundRect">
            <a:avLst>
              <a:gd name="adj" fmla="val 92271"/>
            </a:avLst>
          </a:prstGeom>
          <a:solidFill>
            <a:srgbClr val="3371A5"/>
          </a:solidFill>
          <a:ln/>
        </p:spPr>
      </p:sp>
      <p:sp>
        <p:nvSpPr>
          <p:cNvPr id="19" name="Shape 16"/>
          <p:cNvSpPr/>
          <p:nvPr/>
        </p:nvSpPr>
        <p:spPr>
          <a:xfrm>
            <a:off x="4270712" y="5581174"/>
            <a:ext cx="602575" cy="602575"/>
          </a:xfrm>
          <a:prstGeom prst="roundRect">
            <a:avLst>
              <a:gd name="adj" fmla="val 151749"/>
            </a:avLst>
          </a:prstGeom>
          <a:solidFill>
            <a:srgbClr val="3371A5"/>
          </a:solidFill>
          <a:ln/>
        </p:spPr>
      </p:sp>
      <p:sp>
        <p:nvSpPr>
          <p:cNvPr id="20" name="Text 17"/>
          <p:cNvSpPr/>
          <p:nvPr/>
        </p:nvSpPr>
        <p:spPr>
          <a:xfrm>
            <a:off x="4451449" y="5731788"/>
            <a:ext cx="24098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926783" y="6384608"/>
            <a:ext cx="3764994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Purpose: Proactive ROI Prediction</a:t>
            </a:r>
            <a:endParaRPr lang="en-US" sz="1850" dirty="0"/>
          </a:p>
        </p:txBody>
      </p:sp>
      <p:sp>
        <p:nvSpPr>
          <p:cNvPr id="22" name="Text 19"/>
          <p:cNvSpPr/>
          <p:nvPr/>
        </p:nvSpPr>
        <p:spPr>
          <a:xfrm>
            <a:off x="926783" y="6800493"/>
            <a:ext cx="7290435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model's core function is to forecast ROI for new or planned campaigns, enabling data-driven decision-making.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40356"/>
            <a:ext cx="1035403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Model Performance: Understanding ROI Stability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98239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model confirms the inherent stability of ROI across campaigns, providing reliable predictions for average performance.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137297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X</a:t>
            </a:r>
            <a:endParaRPr lang="en-US" sz="6200" dirty="0"/>
          </a:p>
        </p:txBody>
      </p:sp>
      <p:sp>
        <p:nvSpPr>
          <p:cNvPr id="5" name="Text 3"/>
          <p:cNvSpPr/>
          <p:nvPr/>
        </p:nvSpPr>
        <p:spPr>
          <a:xfrm>
            <a:off x="1094303" y="4226243"/>
            <a:ext cx="36055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Mean Absolute Error (MAE)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4721781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Indicates the average magnitude of the errors in a set of predictions, without considering their direction.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255776" y="3137297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X</a:t>
            </a:r>
            <a:endParaRPr lang="en-US" sz="6200" dirty="0"/>
          </a:p>
        </p:txBody>
      </p:sp>
      <p:sp>
        <p:nvSpPr>
          <p:cNvPr id="8" name="Text 6"/>
          <p:cNvSpPr/>
          <p:nvPr/>
        </p:nvSpPr>
        <p:spPr>
          <a:xfrm>
            <a:off x="5255776" y="4226243"/>
            <a:ext cx="41188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Root Mean Squared Error (RMSE)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255776" y="5073729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Measures the average magnitude of the errors. Higher weight is given to larger errors.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9673828" y="3137297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~0</a:t>
            </a:r>
            <a:endParaRPr lang="en-US" sz="6200" dirty="0"/>
          </a:p>
        </p:txBody>
      </p:sp>
      <p:sp>
        <p:nvSpPr>
          <p:cNvPr id="11" name="Text 9"/>
          <p:cNvSpPr/>
          <p:nvPr/>
        </p:nvSpPr>
        <p:spPr>
          <a:xfrm>
            <a:off x="10325100" y="42262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R-squared (R²)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673828" y="4721781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Expected due to low variance in ROI, indicating that the model reliably predicts the average ROI rather than individual fluctuations.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37724" y="652307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low R² value is not a limitation but a reflection of the consistent ROI. This means the model excels at predicting the highly stable average ROI, which is invaluable for consistent budget allocation.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058" y="518398"/>
            <a:ext cx="7827883" cy="884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Strategic Recommendations: Optimizing for Growth</a:t>
            </a:r>
            <a:endParaRPr lang="en-US" sz="2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058" y="1685211"/>
            <a:ext cx="563999" cy="5639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57087" y="1843802"/>
            <a:ext cx="2784038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Increase Facebook Budget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457087" y="2233017"/>
            <a:ext cx="7028855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Boost Facebook spend by 10-15% due to its consistently highest ROI and lowest acquisition cost, maximizing efficient returns.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058" y="3210520"/>
            <a:ext cx="563999" cy="5639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57087" y="3369112"/>
            <a:ext cx="2592467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Re-evaluate Email Spend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457087" y="3758327"/>
            <a:ext cx="7028855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Conduct a thorough review of email marketing expenses. Its highest cost and lower efficiency suggest potential for budget reallocation or strategy refinement.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058" y="4735830"/>
            <a:ext cx="563999" cy="5639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57087" y="4894421"/>
            <a:ext cx="3967282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Improve CVR on YouTube &amp; Instagram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457087" y="5283637"/>
            <a:ext cx="7028855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Focus on optimizing conversion rates for YouTube and Instagram. Even a marginal +0.02% increase can translate to thousands of additional conversions.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8058" y="6261140"/>
            <a:ext cx="563999" cy="56399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57087" y="6419731"/>
            <a:ext cx="2771894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Optimize Landing Page UX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457087" y="6808946"/>
            <a:ext cx="7028855" cy="90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Prioritize enhancing the user experience on landing pages, especially for mobile traffic originating from social channels, to reduce bounce rates and improve conversions.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81376"/>
            <a:ext cx="930128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Executive Summary: Key Findings &amp; Actions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37724" y="2523411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2523411"/>
            <a:ext cx="121920" cy="1801177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2793206"/>
            <a:ext cx="340292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Channel Outperformance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3288744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All marketing channels consistently exceed industry benchmarks, indicating strong overall strategy.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34858" y="2523411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04378" y="2523411"/>
            <a:ext cx="121920" cy="1801177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9" name="Text 7"/>
          <p:cNvSpPr/>
          <p:nvPr/>
        </p:nvSpPr>
        <p:spPr>
          <a:xfrm>
            <a:off x="7796093" y="2793206"/>
            <a:ext cx="283059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Facebook's Efficiency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96093" y="3288744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Facebook delivers the highest ROI with the most cost-effective spend, making it a top performer.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37724" y="4563904"/>
            <a:ext cx="6357818" cy="2184202"/>
          </a:xfrm>
          <a:prstGeom prst="roundRect">
            <a:avLst>
              <a:gd name="adj" fmla="val 6698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07244" y="4563904"/>
            <a:ext cx="121920" cy="2184202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13" name="Text 11"/>
          <p:cNvSpPr/>
          <p:nvPr/>
        </p:nvSpPr>
        <p:spPr>
          <a:xfrm>
            <a:off x="1198959" y="48336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Email Overspend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98959" y="5329238"/>
            <a:ext cx="57267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Email marketing shows signs of overspending relative to its return, suggesting budget reallocation opportunities.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34858" y="4563904"/>
            <a:ext cx="6357818" cy="2184202"/>
          </a:xfrm>
          <a:prstGeom prst="roundRect">
            <a:avLst>
              <a:gd name="adj" fmla="val 6698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04378" y="4563904"/>
            <a:ext cx="121920" cy="2184202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17" name="Text 15"/>
          <p:cNvSpPr/>
          <p:nvPr/>
        </p:nvSpPr>
        <p:spPr>
          <a:xfrm>
            <a:off x="7796093" y="4833699"/>
            <a:ext cx="31102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Stable CTR &amp; ML Model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96093" y="5329238"/>
            <a:ext cx="57267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Click-Through Rate remains stable at ~14%, reinforced by an ML model predicting ROI based on Engagement, Cost, Channel, and Duration.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7820" y="636389"/>
            <a:ext cx="7828359" cy="884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Dataset Overview: Comprehensive Campaign Data</a:t>
            </a:r>
            <a:endParaRPr lang="en-US" sz="2750" dirty="0"/>
          </a:p>
        </p:txBody>
      </p:sp>
      <p:sp>
        <p:nvSpPr>
          <p:cNvPr id="6" name="Shape 2"/>
          <p:cNvSpPr/>
          <p:nvPr/>
        </p:nvSpPr>
        <p:spPr>
          <a:xfrm>
            <a:off x="657820" y="1802844"/>
            <a:ext cx="751761" cy="1127641"/>
          </a:xfrm>
          <a:prstGeom prst="roundRect">
            <a:avLst>
              <a:gd name="adj" fmla="val 36002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892731" y="2190512"/>
            <a:ext cx="281821" cy="352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97462" y="1990725"/>
            <a:ext cx="221122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Campaign Records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1597462" y="2379821"/>
            <a:ext cx="688871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Analysis draws from a robust dataset of 200,000 individual campaign records.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657820" y="3118366"/>
            <a:ext cx="751761" cy="1366361"/>
          </a:xfrm>
          <a:prstGeom prst="roundRect">
            <a:avLst>
              <a:gd name="adj" fmla="val 36002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892731" y="3625334"/>
            <a:ext cx="281821" cy="352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597462" y="3306247"/>
            <a:ext cx="221122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Diverse Channels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1597462" y="3695343"/>
            <a:ext cx="6888718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 spans across key platforms: Facebook, Instagram, YouTube, Google Ads, and Email.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657820" y="4672608"/>
            <a:ext cx="751761" cy="1366361"/>
          </a:xfrm>
          <a:prstGeom prst="roundRect">
            <a:avLst>
              <a:gd name="adj" fmla="val 36002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892731" y="5179576"/>
            <a:ext cx="281821" cy="352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597462" y="4860488"/>
            <a:ext cx="221122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Metrics Tracked</a:t>
            </a:r>
            <a:endParaRPr lang="en-US" sz="1700" dirty="0"/>
          </a:p>
        </p:txBody>
      </p:sp>
      <p:sp>
        <p:nvSpPr>
          <p:cNvPr id="17" name="Text 13"/>
          <p:cNvSpPr/>
          <p:nvPr/>
        </p:nvSpPr>
        <p:spPr>
          <a:xfrm>
            <a:off x="1597462" y="5249585"/>
            <a:ext cx="6888718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Core performance indicators include ROI, Conversion Rate (CR), Click-Through Rate (CTR), Engagement Score, and Acquisition Cost.</a:t>
            </a:r>
            <a:endParaRPr lang="en-US" sz="1450" dirty="0"/>
          </a:p>
        </p:txBody>
      </p:sp>
      <p:sp>
        <p:nvSpPr>
          <p:cNvPr id="18" name="Shape 14"/>
          <p:cNvSpPr/>
          <p:nvPr/>
        </p:nvSpPr>
        <p:spPr>
          <a:xfrm>
            <a:off x="657820" y="6226850"/>
            <a:ext cx="751761" cy="1366361"/>
          </a:xfrm>
          <a:prstGeom prst="roundRect">
            <a:avLst>
              <a:gd name="adj" fmla="val 36002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892731" y="6733818"/>
            <a:ext cx="281821" cy="352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1597462" y="6414730"/>
            <a:ext cx="221122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12-Month Period</a:t>
            </a:r>
            <a:endParaRPr lang="en-US" sz="1700" dirty="0"/>
          </a:p>
        </p:txBody>
      </p:sp>
      <p:sp>
        <p:nvSpPr>
          <p:cNvPr id="21" name="Text 17"/>
          <p:cNvSpPr/>
          <p:nvPr/>
        </p:nvSpPr>
        <p:spPr>
          <a:xfrm>
            <a:off x="1597462" y="6803827"/>
            <a:ext cx="6888718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Insights are derived from a full year of campaign data, ensuring comprehensive trend analysis.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93A88-FAF6-9170-FA0D-E389AC719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C2B7254-75D2-1A4B-61F5-3A74A4AE20C9}"/>
              </a:ext>
            </a:extLst>
          </p:cNvPr>
          <p:cNvSpPr/>
          <p:nvPr/>
        </p:nvSpPr>
        <p:spPr>
          <a:xfrm>
            <a:off x="517803" y="406836"/>
            <a:ext cx="9922514" cy="408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 Acquisition &amp; Benchmarking Methodology. Hybrid Scraping Approach.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68C496A-6E7B-AD45-9443-8B223B82058A}"/>
              </a:ext>
            </a:extLst>
          </p:cNvPr>
          <p:cNvSpPr/>
          <p:nvPr/>
        </p:nvSpPr>
        <p:spPr>
          <a:xfrm>
            <a:off x="517803" y="1784014"/>
            <a:ext cx="5189577" cy="1046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Option 1:</a:t>
            </a:r>
            <a:r>
              <a:rPr lang="ru-RU" sz="14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4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Request-Based Extraction (Direct)</a:t>
            </a:r>
            <a:endParaRPr lang="ru-RU" sz="1400" b="1" dirty="0">
              <a:solidFill>
                <a:srgbClr val="2B3541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Demonstrates the ability to retrieve data efficiently by </a:t>
            </a:r>
            <a:endParaRPr lang="ru-RU" sz="1400" dirty="0">
              <a:solidFill>
                <a:srgbClr val="2B3541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simulating HTTP requests and handling structured responses </a:t>
            </a:r>
            <a:endParaRPr lang="ru-RU" sz="1400" dirty="0">
              <a:solidFill>
                <a:srgbClr val="2B3541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without overhead libraries.</a:t>
            </a:r>
          </a:p>
        </p:txBody>
      </p:sp>
      <p:pic>
        <p:nvPicPr>
          <p:cNvPr id="6" name="Picture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D5E5B367-975A-8089-2C3F-D4D390CF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0" y="1050960"/>
            <a:ext cx="8726719" cy="1188902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ACC9D879-EAFA-D8CE-8174-70068134F9D7}"/>
              </a:ext>
            </a:extLst>
          </p:cNvPr>
          <p:cNvSpPr/>
          <p:nvPr/>
        </p:nvSpPr>
        <p:spPr>
          <a:xfrm>
            <a:off x="517803" y="3078174"/>
            <a:ext cx="5242917" cy="1002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400" b="1" dirty="0">
                <a:solidFill>
                  <a:srgbClr val="2B3541"/>
                </a:solidFill>
                <a:latin typeface="Funnel Sans" pitchFamily="34" charset="0"/>
              </a:rPr>
              <a:t>Option 2:</a:t>
            </a:r>
            <a:r>
              <a:rPr lang="ru-RU" sz="1400" b="1" dirty="0">
                <a:solidFill>
                  <a:srgbClr val="2B3541"/>
                </a:solidFill>
                <a:latin typeface="Funnel Sans" pitchFamily="34" charset="0"/>
              </a:rPr>
              <a:t> </a:t>
            </a:r>
            <a:r>
              <a:rPr lang="en-US" sz="1400" b="1" dirty="0">
                <a:solidFill>
                  <a:srgbClr val="2B3541"/>
                </a:solidFill>
                <a:latin typeface="Funnel Sans" pitchFamily="34" charset="0"/>
              </a:rPr>
              <a:t>HTML Parsing via </a:t>
            </a:r>
            <a:r>
              <a:rPr lang="en-US" sz="1400" b="1" dirty="0" err="1">
                <a:solidFill>
                  <a:srgbClr val="2B3541"/>
                </a:solidFill>
                <a:latin typeface="Funnel Sans" pitchFamily="34" charset="0"/>
              </a:rPr>
              <a:t>BeautifulSoup</a:t>
            </a:r>
            <a:r>
              <a:rPr lang="en-US" sz="1400" b="1" dirty="0">
                <a:solidFill>
                  <a:srgbClr val="2B3541"/>
                </a:solidFill>
                <a:latin typeface="Funnel Sans" pitchFamily="34" charset="0"/>
              </a:rPr>
              <a:t>:</a:t>
            </a:r>
          </a:p>
          <a:p>
            <a:pPr>
              <a:lnSpc>
                <a:spcPts val="1850"/>
              </a:lnSpc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</a:rPr>
              <a:t>Showcases proficiency in navigating and extracting data </a:t>
            </a:r>
            <a:endParaRPr lang="ru-RU" sz="1400" dirty="0">
              <a:solidFill>
                <a:srgbClr val="2B3541"/>
              </a:solidFill>
              <a:latin typeface="Funnel Sans" pitchFamily="34" charset="0"/>
            </a:endParaRPr>
          </a:p>
          <a:p>
            <a:pPr>
              <a:lnSpc>
                <a:spcPts val="1850"/>
              </a:lnSpc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</a:rPr>
              <a:t>from complex DOM structures, ensuring flexibility when </a:t>
            </a:r>
            <a:endParaRPr lang="ru-RU" sz="1400" dirty="0">
              <a:solidFill>
                <a:srgbClr val="2B3541"/>
              </a:solidFill>
              <a:latin typeface="Funnel Sans" pitchFamily="34" charset="0"/>
            </a:endParaRPr>
          </a:p>
          <a:p>
            <a:pPr>
              <a:lnSpc>
                <a:spcPts val="1850"/>
              </a:lnSpc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</a:rPr>
              <a:t>direct data access is restricted.</a:t>
            </a:r>
          </a:p>
        </p:txBody>
      </p:sp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47C0777-1186-0D6F-01F6-2737AD596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680" y="2276572"/>
            <a:ext cx="6004560" cy="4151596"/>
          </a:xfrm>
          <a:prstGeom prst="rect">
            <a:avLst/>
          </a:prstGeom>
        </p:spPr>
      </p:pic>
      <p:sp>
        <p:nvSpPr>
          <p:cNvPr id="10" name="Text 1">
            <a:extLst>
              <a:ext uri="{FF2B5EF4-FFF2-40B4-BE49-F238E27FC236}">
                <a16:creationId xmlns:a16="http://schemas.microsoft.com/office/drawing/2014/main" id="{7B96824B-4AB3-1615-4996-39BD7E2FBDC8}"/>
              </a:ext>
            </a:extLst>
          </p:cNvPr>
          <p:cNvSpPr/>
          <p:nvPr/>
        </p:nvSpPr>
        <p:spPr>
          <a:xfrm>
            <a:off x="517803" y="4955654"/>
            <a:ext cx="5021937" cy="1420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400" b="1" dirty="0">
                <a:solidFill>
                  <a:srgbClr val="2B3541"/>
                </a:solidFill>
                <a:latin typeface="Funnel Sans" pitchFamily="34" charset="0"/>
              </a:rPr>
              <a:t>Data Estimation for Other Channels:</a:t>
            </a:r>
          </a:p>
          <a:p>
            <a:pPr marL="171450" indent="-171450">
              <a:lnSpc>
                <a:spcPts val="18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</a:rPr>
              <a:t>The project covers 6 marketing channels.</a:t>
            </a:r>
          </a:p>
          <a:p>
            <a:pPr marL="171450" indent="-171450">
              <a:lnSpc>
                <a:spcPts val="18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</a:rPr>
              <a:t>For channels with missing public data, benchmarks were </a:t>
            </a:r>
            <a:endParaRPr lang="ru-RU" sz="1400" dirty="0">
              <a:solidFill>
                <a:srgbClr val="2B3541"/>
              </a:solidFill>
              <a:latin typeface="Funnel Sans" pitchFamily="34" charset="0"/>
            </a:endParaRPr>
          </a:p>
          <a:p>
            <a:pPr>
              <a:lnSpc>
                <a:spcPts val="1850"/>
              </a:lnSpc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</a:rPr>
              <a:t>calculated by averaging metrics within each consumer </a:t>
            </a:r>
            <a:endParaRPr lang="ru-RU" sz="1400" dirty="0">
              <a:solidFill>
                <a:srgbClr val="2B3541"/>
              </a:solidFill>
              <a:latin typeface="Funnel Sans" pitchFamily="34" charset="0"/>
            </a:endParaRPr>
          </a:p>
          <a:p>
            <a:pPr>
              <a:lnSpc>
                <a:spcPts val="1850"/>
              </a:lnSpc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</a:rPr>
              <a:t>category, ensuring a consistent baseline for the </a:t>
            </a:r>
            <a:endParaRPr lang="ru-RU" sz="1400" dirty="0">
              <a:solidFill>
                <a:srgbClr val="2B3541"/>
              </a:solidFill>
              <a:latin typeface="Funnel Sans" pitchFamily="34" charset="0"/>
            </a:endParaRPr>
          </a:p>
          <a:p>
            <a:pPr>
              <a:lnSpc>
                <a:spcPts val="1850"/>
              </a:lnSpc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</a:rPr>
              <a:t>entire $2.50 Billion portfolio.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4B4E59B5-E288-08EE-3A2F-5C987485DE73}"/>
              </a:ext>
            </a:extLst>
          </p:cNvPr>
          <p:cNvSpPr/>
          <p:nvPr/>
        </p:nvSpPr>
        <p:spPr>
          <a:xfrm>
            <a:off x="517803" y="6928282"/>
            <a:ext cx="4587597" cy="975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400" b="1" dirty="0">
                <a:solidFill>
                  <a:srgbClr val="2B3541"/>
                </a:solidFill>
                <a:latin typeface="Funnel Sans" pitchFamily="34" charset="0"/>
              </a:rPr>
              <a:t>Outcome:</a:t>
            </a:r>
          </a:p>
          <a:p>
            <a:r>
              <a:rPr lang="en-US" sz="1400" dirty="0">
                <a:solidFill>
                  <a:srgbClr val="2B3541"/>
                </a:solidFill>
                <a:latin typeface="Funnel Sans" pitchFamily="34" charset="0"/>
              </a:rPr>
              <a:t>A comprehensive, verified dataset that bridges the gap </a:t>
            </a:r>
            <a:endParaRPr lang="ru-RU" sz="1400" dirty="0">
              <a:solidFill>
                <a:srgbClr val="2B3541"/>
              </a:solidFill>
              <a:latin typeface="Funnel Sans" pitchFamily="34" charset="0"/>
            </a:endParaRPr>
          </a:p>
          <a:p>
            <a:r>
              <a:rPr lang="en-US" sz="1400" dirty="0">
                <a:solidFill>
                  <a:srgbClr val="2B3541"/>
                </a:solidFill>
                <a:latin typeface="Funnel Sans" pitchFamily="34" charset="0"/>
              </a:rPr>
              <a:t>between internal performance and market standards, </a:t>
            </a:r>
            <a:endParaRPr lang="ru-RU" sz="1400" dirty="0">
              <a:solidFill>
                <a:srgbClr val="2B3541"/>
              </a:solidFill>
              <a:latin typeface="Funnel Sans" pitchFamily="34" charset="0"/>
            </a:endParaRPr>
          </a:p>
          <a:p>
            <a:r>
              <a:rPr lang="en-US" sz="1400" dirty="0">
                <a:solidFill>
                  <a:srgbClr val="2B3541"/>
                </a:solidFill>
                <a:latin typeface="Funnel Sans" pitchFamily="34" charset="0"/>
              </a:rPr>
              <a:t>ready for analysis in Excel and ML.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68D7B1-6575-9BB0-162B-E3EDDF8C6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682" y="6498372"/>
            <a:ext cx="5518234" cy="1648772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F38372-C96A-23A3-4E02-8CE8963EC7A9}"/>
              </a:ext>
            </a:extLst>
          </p:cNvPr>
          <p:cNvSpPr/>
          <p:nvPr/>
        </p:nvSpPr>
        <p:spPr>
          <a:xfrm>
            <a:off x="10644571" y="6464879"/>
            <a:ext cx="706231" cy="1682266"/>
          </a:xfrm>
          <a:prstGeom prst="roundRect">
            <a:avLst/>
          </a:prstGeom>
          <a:noFill/>
          <a:ln w="57150">
            <a:solidFill>
              <a:srgbClr val="82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194EFE4-49E2-3423-9AAB-288A8978D2FA}"/>
              </a:ext>
            </a:extLst>
          </p:cNvPr>
          <p:cNvCxnSpPr/>
          <p:nvPr/>
        </p:nvCxnSpPr>
        <p:spPr>
          <a:xfrm flipH="1" flipV="1">
            <a:off x="11384583" y="6626530"/>
            <a:ext cx="575285" cy="301110"/>
          </a:xfrm>
          <a:prstGeom prst="straightConnector1">
            <a:avLst/>
          </a:prstGeom>
          <a:ln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FDB8C4E-1522-5D61-47E1-266A42E0FB51}"/>
              </a:ext>
            </a:extLst>
          </p:cNvPr>
          <p:cNvSpPr txBox="1"/>
          <p:nvPr/>
        </p:nvSpPr>
        <p:spPr>
          <a:xfrm>
            <a:off x="11959868" y="6846664"/>
            <a:ext cx="1320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B3541"/>
                </a:solidFill>
                <a:latin typeface="Funnel Sans" pitchFamily="34" charset="0"/>
              </a:rPr>
              <a:t>New data</a:t>
            </a:r>
          </a:p>
          <a:p>
            <a:r>
              <a:rPr lang="en-US" sz="1200" dirty="0">
                <a:solidFill>
                  <a:srgbClr val="2B3541"/>
                </a:solidFill>
                <a:latin typeface="Funnel Sans" pitchFamily="34" charset="0"/>
              </a:rPr>
              <a:t>(benchmarks)</a:t>
            </a:r>
            <a:endParaRPr lang="ru-RU" sz="1200" dirty="0">
              <a:solidFill>
                <a:srgbClr val="2B3541"/>
              </a:solidFill>
            </a:endParaRPr>
          </a:p>
        </p:txBody>
      </p:sp>
      <p:sp>
        <p:nvSpPr>
          <p:cNvPr id="22" name="Shape 3">
            <a:extLst>
              <a:ext uri="{FF2B5EF4-FFF2-40B4-BE49-F238E27FC236}">
                <a16:creationId xmlns:a16="http://schemas.microsoft.com/office/drawing/2014/main" id="{931A160A-386E-EEBB-BE58-415B050A22A3}"/>
              </a:ext>
            </a:extLst>
          </p:cNvPr>
          <p:cNvSpPr/>
          <p:nvPr/>
        </p:nvSpPr>
        <p:spPr>
          <a:xfrm>
            <a:off x="821936" y="1315543"/>
            <a:ext cx="3768447" cy="91440"/>
          </a:xfrm>
          <a:prstGeom prst="roundRect">
            <a:avLst>
              <a:gd name="adj" fmla="val 92271"/>
            </a:avLst>
          </a:prstGeom>
          <a:solidFill>
            <a:srgbClr val="3371A5"/>
          </a:solidFill>
          <a:ln/>
        </p:spPr>
      </p:sp>
      <p:sp>
        <p:nvSpPr>
          <p:cNvPr id="23" name="Shape 4">
            <a:extLst>
              <a:ext uri="{FF2B5EF4-FFF2-40B4-BE49-F238E27FC236}">
                <a16:creationId xmlns:a16="http://schemas.microsoft.com/office/drawing/2014/main" id="{676FD8C7-BB79-AD1B-B4D6-80AE54FDDADB}"/>
              </a:ext>
            </a:extLst>
          </p:cNvPr>
          <p:cNvSpPr/>
          <p:nvPr/>
        </p:nvSpPr>
        <p:spPr>
          <a:xfrm>
            <a:off x="2404812" y="1037175"/>
            <a:ext cx="602575" cy="602575"/>
          </a:xfrm>
          <a:prstGeom prst="roundRect">
            <a:avLst>
              <a:gd name="adj" fmla="val 151749"/>
            </a:avLst>
          </a:prstGeom>
          <a:solidFill>
            <a:srgbClr val="3371A5"/>
          </a:solidFill>
          <a:ln/>
        </p:spPr>
        <p:txBody>
          <a:bodyPr/>
          <a:lstStyle/>
          <a:p>
            <a:pPr algn="ctr"/>
            <a:r>
              <a:rPr lang="ru-RU" sz="2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hape 3">
            <a:extLst>
              <a:ext uri="{FF2B5EF4-FFF2-40B4-BE49-F238E27FC236}">
                <a16:creationId xmlns:a16="http://schemas.microsoft.com/office/drawing/2014/main" id="{5902E29F-A676-AFCF-5168-F32BC4BCA5BB}"/>
              </a:ext>
            </a:extLst>
          </p:cNvPr>
          <p:cNvSpPr/>
          <p:nvPr/>
        </p:nvSpPr>
        <p:spPr>
          <a:xfrm>
            <a:off x="821936" y="4495123"/>
            <a:ext cx="3768447" cy="91440"/>
          </a:xfrm>
          <a:prstGeom prst="roundRect">
            <a:avLst>
              <a:gd name="adj" fmla="val 92271"/>
            </a:avLst>
          </a:prstGeom>
          <a:solidFill>
            <a:srgbClr val="3371A5"/>
          </a:solidFill>
          <a:ln/>
        </p:spPr>
      </p:sp>
      <p:sp>
        <p:nvSpPr>
          <p:cNvPr id="25" name="Shape 4">
            <a:extLst>
              <a:ext uri="{FF2B5EF4-FFF2-40B4-BE49-F238E27FC236}">
                <a16:creationId xmlns:a16="http://schemas.microsoft.com/office/drawing/2014/main" id="{F77E0E0A-4993-03FF-BFCD-62EC30871A61}"/>
              </a:ext>
            </a:extLst>
          </p:cNvPr>
          <p:cNvSpPr/>
          <p:nvPr/>
        </p:nvSpPr>
        <p:spPr>
          <a:xfrm>
            <a:off x="2404812" y="4216755"/>
            <a:ext cx="602575" cy="602575"/>
          </a:xfrm>
          <a:prstGeom prst="roundRect">
            <a:avLst>
              <a:gd name="adj" fmla="val 151749"/>
            </a:avLst>
          </a:prstGeom>
          <a:solidFill>
            <a:srgbClr val="3371A5"/>
          </a:solidFill>
          <a:ln/>
        </p:spPr>
        <p:txBody>
          <a:bodyPr/>
          <a:lstStyle/>
          <a:p>
            <a:pPr algn="ctr"/>
            <a:r>
              <a:rPr lang="ru-RU" sz="20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68464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803" y="406837"/>
            <a:ext cx="6736199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ROI by Channel: Nuanced Performance Differences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517803" y="1050727"/>
            <a:ext cx="13594794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While the raw ROI figures appear close, even small percentage differences translate to significant financial impact at scale.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03" y="1453873"/>
            <a:ext cx="9922514" cy="55565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17803" y="7374017"/>
            <a:ext cx="13594794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Facebook leads with a 501.87% ROI, underscoring its efficiency. The 3% difference across channels, though seemingly small, represents millions in potential returns.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803" y="406837"/>
            <a:ext cx="4912638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Conversion Rate (CR) vs. Benchmarks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517803" y="1050727"/>
            <a:ext cx="13594794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overall average conversion rate significantly surpasses industry standards, showcasing effective campaign optimization.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03" y="1453873"/>
            <a:ext cx="10515957" cy="554541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1812548" y="2749986"/>
            <a:ext cx="147876" cy="147876"/>
          </a:xfrm>
          <a:prstGeom prst="roundRect">
            <a:avLst>
              <a:gd name="adj" fmla="val 12367"/>
            </a:avLst>
          </a:prstGeom>
          <a:solidFill>
            <a:srgbClr val="12283A"/>
          </a:solidFill>
          <a:ln/>
        </p:spPr>
      </p:sp>
      <p:sp>
        <p:nvSpPr>
          <p:cNvPr id="6" name="Text 3"/>
          <p:cNvSpPr/>
          <p:nvPr/>
        </p:nvSpPr>
        <p:spPr>
          <a:xfrm>
            <a:off x="12021383" y="2749986"/>
            <a:ext cx="650677" cy="147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Actual CR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11812548" y="3039665"/>
            <a:ext cx="147876" cy="147876"/>
          </a:xfrm>
          <a:prstGeom prst="roundRect">
            <a:avLst>
              <a:gd name="adj" fmla="val 12367"/>
            </a:avLst>
          </a:prstGeom>
          <a:solidFill>
            <a:srgbClr val="295B84"/>
          </a:solidFill>
          <a:ln/>
        </p:spPr>
      </p:sp>
      <p:sp>
        <p:nvSpPr>
          <p:cNvPr id="8" name="Text 5"/>
          <p:cNvSpPr/>
          <p:nvPr/>
        </p:nvSpPr>
        <p:spPr>
          <a:xfrm>
            <a:off x="12036743" y="3039546"/>
            <a:ext cx="996553" cy="147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Benchmark CR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517803" y="7165740"/>
            <a:ext cx="13594794" cy="473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Google Ads demonstrates exceptional performance, converting at 8.02% against a 6.81% benchmark. YouTube and Instagram, while generating high Click-Through Rates, show opportunities for Conversion Rate optimization.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675" y="351830"/>
            <a:ext cx="5853351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Acquisition Cost Analysis: Efficiency vs. Expenditure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447675" y="908685"/>
            <a:ext cx="13735050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data reveals a critical disconnect: higher spending does not always translate to higher ROI. Strategic cost management is key.</a:t>
            </a:r>
            <a:endParaRPr lang="en-US" sz="1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" y="1257300"/>
            <a:ext cx="10311765" cy="57745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7675" y="7116127"/>
            <a:ext cx="1373505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Email marketing represents the highest acquisition cost at approximately $420.8M, while Facebook maintains the lowest at $410.6M. This demonstrates that expenditure does not directly correlate with the highest returns, highlighting areas for budget reallocation.</a:t>
            </a:r>
            <a:endParaRPr lang="en-US" sz="1000" dirty="0"/>
          </a:p>
        </p:txBody>
      </p:sp>
      <p:sp>
        <p:nvSpPr>
          <p:cNvPr id="6" name="Shape 3"/>
          <p:cNvSpPr/>
          <p:nvPr/>
        </p:nvSpPr>
        <p:spPr>
          <a:xfrm>
            <a:off x="394335" y="7601541"/>
            <a:ext cx="12346305" cy="543639"/>
          </a:xfrm>
          <a:prstGeom prst="roundRect">
            <a:avLst>
              <a:gd name="adj" fmla="val 9884"/>
            </a:avLst>
          </a:prstGeom>
          <a:solidFill>
            <a:srgbClr val="C5DBED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98" y="7840142"/>
            <a:ext cx="159901" cy="1278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93802" y="7801684"/>
            <a:ext cx="13191530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Cost does not directly equal ROI. Focus on efficiency.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400" y="419100"/>
            <a:ext cx="6507599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CTR Stability: Consistent Audience Engagement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533400" y="1082516"/>
            <a:ext cx="13563600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unwavering ~14% CTR across all months is a strong indicator of compelling creative and consistent audience relevance.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1497806"/>
            <a:ext cx="9843949" cy="55125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33399" y="7566660"/>
            <a:ext cx="13563600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consistent performance suggests strong creative consistency and a lack of audience fatigue, indicating a robust content strategy.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92CCD-5545-41D5-A712-0F8365D8C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83CA387-AD3C-5BB4-AEF2-3C142E90E954}"/>
              </a:ext>
            </a:extLst>
          </p:cNvPr>
          <p:cNvSpPr/>
          <p:nvPr/>
        </p:nvSpPr>
        <p:spPr>
          <a:xfrm>
            <a:off x="533400" y="419100"/>
            <a:ext cx="8692896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Connecting the Dots: From Granular Data to Executive Insights</a:t>
            </a:r>
            <a:endParaRPr lang="en-US" sz="2250" dirty="0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95162DBF-139B-D3E4-F3B5-16BD3ABE7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219" y="1011936"/>
            <a:ext cx="9409446" cy="6595872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D8354AD8-4C8C-63EE-E291-E3EC4E49F8E4}"/>
              </a:ext>
            </a:extLst>
          </p:cNvPr>
          <p:cNvSpPr/>
          <p:nvPr/>
        </p:nvSpPr>
        <p:spPr>
          <a:xfrm>
            <a:off x="517804" y="1125646"/>
            <a:ext cx="4505284" cy="1361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Big Picture: </a:t>
            </a:r>
            <a:endParaRPr lang="ru-RU" sz="1400" b="1" dirty="0">
              <a:solidFill>
                <a:srgbClr val="2B3541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dashboard consolidates </a:t>
            </a:r>
            <a:r>
              <a:rPr lang="en-US" sz="14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1.1 Billion impressions</a:t>
            </a: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endParaRPr lang="ru-RU" sz="1400" dirty="0">
              <a:solidFill>
                <a:srgbClr val="2B3541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into a single, real-time view, allowing for immediate </a:t>
            </a:r>
            <a:endParaRPr lang="ru-RU" sz="1400" dirty="0">
              <a:solidFill>
                <a:srgbClr val="2B3541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performance assessment across the entire </a:t>
            </a:r>
            <a:endParaRPr lang="ru-RU" sz="1400" dirty="0">
              <a:solidFill>
                <a:srgbClr val="2B3541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$2.50B portfolio</a:t>
            </a: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81B77010-0A20-5298-3EF0-4C4F048CA6BC}"/>
              </a:ext>
            </a:extLst>
          </p:cNvPr>
          <p:cNvSpPr/>
          <p:nvPr/>
        </p:nvSpPr>
        <p:spPr>
          <a:xfrm>
            <a:off x="517802" y="2978173"/>
            <a:ext cx="4505286" cy="1230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Performance vs. Context: </a:t>
            </a:r>
            <a:endParaRPr lang="ru-RU" sz="1400" b="1" dirty="0">
              <a:solidFill>
                <a:srgbClr val="2B3541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By integrating the scraped benchmarks directly into </a:t>
            </a:r>
            <a:endParaRPr lang="ru-RU" sz="1400" dirty="0">
              <a:solidFill>
                <a:srgbClr val="2B3541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visual interface, we can see that while </a:t>
            </a:r>
            <a:r>
              <a:rPr lang="en-US" sz="14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Facebook</a:t>
            </a: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endParaRPr lang="ru-RU" sz="1400" dirty="0">
              <a:solidFill>
                <a:srgbClr val="2B3541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leads in </a:t>
            </a:r>
            <a:r>
              <a:rPr lang="en-US" sz="14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ROI (501.87%)</a:t>
            </a: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</a:t>
            </a:r>
            <a:r>
              <a:rPr lang="en-US" sz="14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Google Ads </a:t>
            </a: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remains the most </a:t>
            </a:r>
            <a:endParaRPr lang="ru-RU" sz="1400" dirty="0">
              <a:solidFill>
                <a:srgbClr val="2B3541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consistent over-performer relative to market standards.</a:t>
            </a: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FB8B2F24-969E-A562-A13A-EC2BA3A9C160}"/>
              </a:ext>
            </a:extLst>
          </p:cNvPr>
          <p:cNvSpPr/>
          <p:nvPr/>
        </p:nvSpPr>
        <p:spPr>
          <a:xfrm>
            <a:off x="513071" y="4699362"/>
            <a:ext cx="4505284" cy="1046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Strategic Stability: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dashboard highlights a remarkably stable </a:t>
            </a:r>
            <a:r>
              <a:rPr lang="en-US" sz="14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CTR </a:t>
            </a:r>
            <a:endParaRPr lang="ru-RU" sz="1400" b="1" dirty="0">
              <a:solidFill>
                <a:srgbClr val="2B3541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of ~14%</a:t>
            </a: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confirming that our audience targeting </a:t>
            </a:r>
            <a:endParaRPr lang="ru-RU" sz="1400" dirty="0">
              <a:solidFill>
                <a:srgbClr val="2B3541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remains effective throughout the fiscal year.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E0C4C44B-61B9-F83E-329F-EA6EB36CB312}"/>
              </a:ext>
            </a:extLst>
          </p:cNvPr>
          <p:cNvSpPr/>
          <p:nvPr/>
        </p:nvSpPr>
        <p:spPr>
          <a:xfrm>
            <a:off x="513071" y="6237026"/>
            <a:ext cx="4575406" cy="1315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Actionable Intelligence: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unified view allows us to spot the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"Conversion Gap" in channels like </a:t>
            </a:r>
            <a:r>
              <a:rPr lang="en-US" sz="14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Instagram and </a:t>
            </a:r>
            <a:endParaRPr lang="ru-RU" sz="1400" b="1" dirty="0">
              <a:solidFill>
                <a:srgbClr val="2B3541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YouTube</a:t>
            </a: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directing our focus toward landing page </a:t>
            </a:r>
            <a:endParaRPr lang="ru-RU" sz="1400" dirty="0">
              <a:solidFill>
                <a:srgbClr val="2B3541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optimization to match Facebook's efficiency.</a:t>
            </a:r>
          </a:p>
        </p:txBody>
      </p:sp>
    </p:spTree>
    <p:extLst>
      <p:ext uri="{BB962C8B-B14F-4D97-AF65-F5344CB8AC3E}">
        <p14:creationId xmlns:p14="http://schemas.microsoft.com/office/powerpoint/2010/main" val="3875372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1121</TotalTime>
  <Words>1082</Words>
  <Application>Microsoft Office PowerPoint</Application>
  <PresentationFormat>Custom</PresentationFormat>
  <Paragraphs>127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Funnel Sans</vt:lpstr>
      <vt:lpstr>Arial</vt:lpstr>
      <vt:lpstr>Funnel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Kira Sokoloverova</cp:lastModifiedBy>
  <cp:revision>2</cp:revision>
  <dcterms:created xsi:type="dcterms:W3CDTF">2026-01-03T12:22:17Z</dcterms:created>
  <dcterms:modified xsi:type="dcterms:W3CDTF">2026-01-04T09:42:56Z</dcterms:modified>
</cp:coreProperties>
</file>